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1" r:id="rId6"/>
    <p:sldId id="349" r:id="rId7"/>
    <p:sldId id="354" r:id="rId8"/>
    <p:sldId id="358" r:id="rId9"/>
    <p:sldId id="357" r:id="rId10"/>
    <p:sldId id="355" r:id="rId11"/>
    <p:sldId id="356" r:id="rId12"/>
    <p:sldId id="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5646"/>
  </p:normalViewPr>
  <p:slideViewPr>
    <p:cSldViewPr snapToGrid="0" snapToObjects="1" showGuides="1">
      <p:cViewPr varScale="1">
        <p:scale>
          <a:sx n="69" d="100"/>
          <a:sy n="69" d="100"/>
        </p:scale>
        <p:origin x="738"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HTML</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FAVICON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Maria Angelica </a:t>
            </a:r>
            <a:r>
              <a:rPr lang="en-US" dirty="0" err="1"/>
              <a:t>Paghid</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What is a Favicon?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03661" y="3083733"/>
            <a:ext cx="6888665" cy="1717778"/>
          </a:xfrm>
        </p:spPr>
        <p:txBody>
          <a:bodyPr/>
          <a:lstStyle/>
          <a:p>
            <a:r>
              <a:rPr lang="en-US" b="0" i="0" dirty="0">
                <a:effectLst/>
                <a:latin typeface="Verdana" panose="020B0604030504040204" pitchFamily="34" charset="0"/>
              </a:rPr>
              <a:t>A favicon is a small image displayed next to the page title in the browser tab.</a:t>
            </a:r>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1" name="Text Placeholder 2">
            <a:extLst>
              <a:ext uri="{FF2B5EF4-FFF2-40B4-BE49-F238E27FC236}">
                <a16:creationId xmlns:a16="http://schemas.microsoft.com/office/drawing/2014/main" id="{CF7F4C34-C1B6-D8BB-000C-C9E54CC67A9F}"/>
              </a:ext>
            </a:extLst>
          </p:cNvPr>
          <p:cNvSpPr txBox="1">
            <a:spLocks/>
          </p:cNvSpPr>
          <p:nvPr/>
        </p:nvSpPr>
        <p:spPr>
          <a:xfrm>
            <a:off x="892035" y="801155"/>
            <a:ext cx="10437604" cy="8887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dirty="0">
                <a:effectLst/>
                <a:latin typeface="Verdana" panose="020B0604030504040204" pitchFamily="34" charset="0"/>
              </a:rPr>
              <a:t>A favicon image is displayed to the left of the page title in the browser tab, like this:</a:t>
            </a:r>
            <a:endParaRPr lang="en-US" sz="1800" dirty="0"/>
          </a:p>
        </p:txBody>
      </p:sp>
      <p:sp>
        <p:nvSpPr>
          <p:cNvPr id="13" name="Text Placeholder 2">
            <a:extLst>
              <a:ext uri="{FF2B5EF4-FFF2-40B4-BE49-F238E27FC236}">
                <a16:creationId xmlns:a16="http://schemas.microsoft.com/office/drawing/2014/main" id="{57547EF9-64F3-4C0B-1E01-A63BA860C31A}"/>
              </a:ext>
            </a:extLst>
          </p:cNvPr>
          <p:cNvSpPr txBox="1">
            <a:spLocks/>
          </p:cNvSpPr>
          <p:nvPr/>
        </p:nvSpPr>
        <p:spPr>
          <a:xfrm>
            <a:off x="1345518" y="4031291"/>
            <a:ext cx="10437604" cy="19133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TextBox 17">
            <a:extLst>
              <a:ext uri="{FF2B5EF4-FFF2-40B4-BE49-F238E27FC236}">
                <a16:creationId xmlns:a16="http://schemas.microsoft.com/office/drawing/2014/main" id="{5A8D5FBA-0CF5-DB13-98D9-7BA0DCC188D8}"/>
              </a:ext>
            </a:extLst>
          </p:cNvPr>
          <p:cNvSpPr txBox="1"/>
          <p:nvPr/>
        </p:nvSpPr>
        <p:spPr>
          <a:xfrm>
            <a:off x="892035" y="1326119"/>
            <a:ext cx="1620456" cy="727571"/>
          </a:xfrm>
          <a:prstGeom prst="rect">
            <a:avLst/>
          </a:prstGeom>
          <a:noFill/>
        </p:spPr>
        <p:txBody>
          <a:bodyPr wrap="square">
            <a:spAutoFit/>
          </a:bodyPr>
          <a:lstStyle/>
          <a:p>
            <a:pPr marL="0" marR="0">
              <a:lnSpc>
                <a:spcPct val="200000"/>
              </a:lnSpc>
              <a:spcBef>
                <a:spcPts val="1440"/>
              </a:spcBef>
              <a:spcAft>
                <a:spcPts val="144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Example:</a:t>
            </a:r>
          </a:p>
        </p:txBody>
      </p:sp>
      <p:pic>
        <p:nvPicPr>
          <p:cNvPr id="20" name="Picture 19">
            <a:extLst>
              <a:ext uri="{FF2B5EF4-FFF2-40B4-BE49-F238E27FC236}">
                <a16:creationId xmlns:a16="http://schemas.microsoft.com/office/drawing/2014/main" id="{02ACD175-F199-E3E8-4AD1-C009A13B8E33}"/>
              </a:ext>
            </a:extLst>
          </p:cNvPr>
          <p:cNvPicPr>
            <a:picLocks noChangeAspect="1"/>
          </p:cNvPicPr>
          <p:nvPr/>
        </p:nvPicPr>
        <p:blipFill>
          <a:blip r:embed="rId2"/>
          <a:stretch>
            <a:fillRect/>
          </a:stretch>
        </p:blipFill>
        <p:spPr>
          <a:xfrm>
            <a:off x="933276" y="2750302"/>
            <a:ext cx="10849846" cy="1834407"/>
          </a:xfrm>
          <a:prstGeom prst="rect">
            <a:avLst/>
          </a:prstGeom>
        </p:spPr>
      </p:pic>
    </p:spTree>
    <p:extLst>
      <p:ext uri="{BB962C8B-B14F-4D97-AF65-F5344CB8AC3E}">
        <p14:creationId xmlns:p14="http://schemas.microsoft.com/office/powerpoint/2010/main" val="125063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17" name="TextBox 16">
            <a:extLst>
              <a:ext uri="{FF2B5EF4-FFF2-40B4-BE49-F238E27FC236}">
                <a16:creationId xmlns:a16="http://schemas.microsoft.com/office/drawing/2014/main" id="{343089EC-15F1-D5E6-8E0E-EB0488E14A75}"/>
              </a:ext>
            </a:extLst>
          </p:cNvPr>
          <p:cNvSpPr txBox="1"/>
          <p:nvPr/>
        </p:nvSpPr>
        <p:spPr>
          <a:xfrm>
            <a:off x="509286" y="1598478"/>
            <a:ext cx="11273835" cy="2939907"/>
          </a:xfrm>
          <a:prstGeom prst="rect">
            <a:avLst/>
          </a:prstGeom>
          <a:noFill/>
        </p:spPr>
        <p:txBody>
          <a:bodyPr wrap="square">
            <a:spAutoFit/>
          </a:bodyPr>
          <a:lstStyle/>
          <a:p>
            <a:pPr marL="0" marR="0">
              <a:lnSpc>
                <a:spcPct val="200000"/>
              </a:lnSpc>
              <a:spcBef>
                <a:spcPts val="1440"/>
              </a:spcBef>
              <a:spcAft>
                <a:spcPts val="1440"/>
              </a:spcAft>
            </a:pPr>
            <a:r>
              <a:rPr lang="en-US" sz="2400" kern="0" dirty="0">
                <a:solidFill>
                  <a:schemeClr val="accent3"/>
                </a:solidFill>
                <a:effectLst/>
                <a:latin typeface="Verdana" panose="020B0604030504040204" pitchFamily="34" charset="0"/>
                <a:ea typeface="Times New Roman" panose="02020603050405020304" pitchFamily="18" charset="0"/>
                <a:cs typeface="Times New Roman" panose="02020603050405020304" pitchFamily="18" charset="0"/>
              </a:rPr>
              <a:t>To add a favicon to your website, either save your favicon image to the root directory of your webserver, or create a folder in the root directory called images, and save your favicon image in this folder. A common name for a favicon image is "favicon.ico".</a:t>
            </a:r>
            <a:endParaRPr lang="en-US" sz="2400" kern="100" dirty="0">
              <a:solidFill>
                <a:schemeClr val="accent3"/>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45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17" name="TextBox 16">
            <a:extLst>
              <a:ext uri="{FF2B5EF4-FFF2-40B4-BE49-F238E27FC236}">
                <a16:creationId xmlns:a16="http://schemas.microsoft.com/office/drawing/2014/main" id="{343089EC-15F1-D5E6-8E0E-EB0488E14A75}"/>
              </a:ext>
            </a:extLst>
          </p:cNvPr>
          <p:cNvSpPr txBox="1"/>
          <p:nvPr/>
        </p:nvSpPr>
        <p:spPr>
          <a:xfrm>
            <a:off x="459082" y="355010"/>
            <a:ext cx="11273835" cy="727571"/>
          </a:xfrm>
          <a:prstGeom prst="rect">
            <a:avLst/>
          </a:prstGeom>
          <a:noFill/>
        </p:spPr>
        <p:txBody>
          <a:bodyPr wrap="square">
            <a:spAutoFit/>
          </a:bodyPr>
          <a:lstStyle/>
          <a:p>
            <a:pPr marL="0" marR="0">
              <a:lnSpc>
                <a:spcPct val="200000"/>
              </a:lnSpc>
              <a:spcBef>
                <a:spcPts val="1440"/>
              </a:spcBef>
              <a:spcAft>
                <a:spcPts val="1440"/>
              </a:spcAft>
            </a:pPr>
            <a:r>
              <a:rPr lang="en-US" kern="100" dirty="0">
                <a:solidFill>
                  <a:schemeClr val="accent3"/>
                </a:solidFill>
                <a:latin typeface="Calibri" panose="020F0502020204030204" pitchFamily="34" charset="0"/>
                <a:ea typeface="Times New Roman" panose="02020603050405020304" pitchFamily="18" charset="0"/>
                <a:cs typeface="Times New Roman" panose="02020603050405020304" pitchFamily="18" charset="0"/>
              </a:rPr>
              <a:t>Next, add a &lt;link&gt; element to your “index.html” file, after the &lt;title&gt; element, like this </a:t>
            </a:r>
            <a:r>
              <a:rPr lang="en-US" sz="2400" kern="100" dirty="0">
                <a:solidFill>
                  <a:schemeClr val="accent3"/>
                </a:solidFill>
                <a:latin typeface="Calibri" panose="020F0502020204030204" pitchFamily="34" charset="0"/>
                <a:ea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E7DFBAC1-06C2-684E-FE5A-4F8002596097}"/>
              </a:ext>
            </a:extLst>
          </p:cNvPr>
          <p:cNvSpPr txBox="1"/>
          <p:nvPr/>
        </p:nvSpPr>
        <p:spPr>
          <a:xfrm>
            <a:off x="581891" y="1387871"/>
            <a:ext cx="6096000" cy="369332"/>
          </a:xfrm>
          <a:prstGeom prst="rect">
            <a:avLst/>
          </a:prstGeom>
          <a:noFill/>
        </p:spPr>
        <p:txBody>
          <a:bodyPr wrap="square">
            <a:spAutoFit/>
          </a:bodyPr>
          <a:lstStyle/>
          <a:p>
            <a:r>
              <a:rPr lang="en-PH">
                <a:solidFill>
                  <a:schemeClr val="bg1"/>
                </a:solidFill>
              </a:rPr>
              <a:t>Example</a:t>
            </a:r>
            <a:r>
              <a:rPr lang="en-PH"/>
              <a:t>:</a:t>
            </a:r>
            <a:endParaRPr lang="en-PH" dirty="0"/>
          </a:p>
        </p:txBody>
      </p:sp>
      <p:sp>
        <p:nvSpPr>
          <p:cNvPr id="5" name="TextBox 4">
            <a:extLst>
              <a:ext uri="{FF2B5EF4-FFF2-40B4-BE49-F238E27FC236}">
                <a16:creationId xmlns:a16="http://schemas.microsoft.com/office/drawing/2014/main" id="{5CB18F1D-B90A-3877-DA2E-50026DE7B404}"/>
              </a:ext>
            </a:extLst>
          </p:cNvPr>
          <p:cNvSpPr txBox="1"/>
          <p:nvPr/>
        </p:nvSpPr>
        <p:spPr>
          <a:xfrm>
            <a:off x="1219200" y="2062493"/>
            <a:ext cx="7924800" cy="3970318"/>
          </a:xfrm>
          <a:prstGeom prst="rect">
            <a:avLst/>
          </a:prstGeom>
          <a:noFill/>
        </p:spPr>
        <p:txBody>
          <a:bodyPr wrap="square">
            <a:spAutoFit/>
          </a:bodyPr>
          <a:lstStyle/>
          <a:p>
            <a:r>
              <a:rPr lang="en-US" b="0" i="0" dirty="0">
                <a:solidFill>
                  <a:schemeClr val="bg1"/>
                </a:solidFill>
                <a:effectLst/>
                <a:latin typeface="Consolas" panose="020B0609020204030204" pitchFamily="49" charset="0"/>
              </a:rPr>
              <a:t>&lt;!DOCTYPE html&gt;</a:t>
            </a:r>
            <a:br>
              <a:rPr lang="en-US" dirty="0">
                <a:solidFill>
                  <a:schemeClr val="bg1"/>
                </a:solidFill>
              </a:rPr>
            </a:br>
            <a:r>
              <a:rPr lang="en-US" b="0" i="0" dirty="0">
                <a:solidFill>
                  <a:schemeClr val="bg1"/>
                </a:solidFill>
                <a:effectLst/>
                <a:latin typeface="Consolas" panose="020B0609020204030204" pitchFamily="49" charset="0"/>
              </a:rPr>
              <a:t>&lt;html&gt;</a:t>
            </a:r>
            <a:br>
              <a:rPr lang="en-US" dirty="0">
                <a:solidFill>
                  <a:schemeClr val="bg1"/>
                </a:solidFill>
              </a:rPr>
            </a:br>
            <a:r>
              <a:rPr lang="en-US" b="0" i="0" dirty="0">
                <a:solidFill>
                  <a:schemeClr val="bg1"/>
                </a:solidFill>
                <a:effectLst/>
                <a:latin typeface="Consolas" panose="020B0609020204030204" pitchFamily="49" charset="0"/>
              </a:rPr>
              <a:t>&lt;head&gt;</a:t>
            </a:r>
            <a:br>
              <a:rPr lang="en-US" dirty="0">
                <a:solidFill>
                  <a:schemeClr val="bg1"/>
                </a:solidFill>
              </a:rPr>
            </a:br>
            <a:r>
              <a:rPr lang="en-US" b="0" i="0" dirty="0">
                <a:solidFill>
                  <a:schemeClr val="bg1"/>
                </a:solidFill>
                <a:effectLst/>
                <a:latin typeface="Consolas" panose="020B0609020204030204" pitchFamily="49" charset="0"/>
              </a:rPr>
              <a:t>  &lt;title&gt;My Page Title&lt;/title&gt;</a:t>
            </a:r>
            <a:br>
              <a:rPr lang="en-US" dirty="0">
                <a:solidFill>
                  <a:schemeClr val="bg1"/>
                </a:solidFill>
              </a:rPr>
            </a:br>
            <a:r>
              <a:rPr lang="en-US" b="0" i="0" dirty="0">
                <a:solidFill>
                  <a:schemeClr val="bg1"/>
                </a:solidFill>
                <a:effectLst/>
                <a:latin typeface="Consolas" panose="020B0609020204030204" pitchFamily="49" charset="0"/>
              </a:rPr>
              <a:t>  &lt;link </a:t>
            </a:r>
            <a:r>
              <a:rPr lang="en-US" b="0" i="0" dirty="0" err="1">
                <a:solidFill>
                  <a:schemeClr val="bg1"/>
                </a:solidFill>
                <a:effectLst/>
                <a:latin typeface="Consolas" panose="020B0609020204030204" pitchFamily="49" charset="0"/>
              </a:rPr>
              <a:t>rel</a:t>
            </a:r>
            <a:r>
              <a:rPr lang="en-US" b="0" i="0" dirty="0">
                <a:solidFill>
                  <a:schemeClr val="bg1"/>
                </a:solidFill>
                <a:effectLst/>
                <a:latin typeface="Consolas" panose="020B0609020204030204" pitchFamily="49" charset="0"/>
              </a:rPr>
              <a:t>="icon" type="image/x-icon" href="/images/favicon.ico"&gt;</a:t>
            </a:r>
            <a:br>
              <a:rPr lang="en-US" dirty="0">
                <a:solidFill>
                  <a:schemeClr val="bg1"/>
                </a:solidFill>
              </a:rPr>
            </a:br>
            <a:r>
              <a:rPr lang="en-US" b="0" i="0" dirty="0">
                <a:solidFill>
                  <a:schemeClr val="bg1"/>
                </a:solidFill>
                <a:effectLst/>
                <a:latin typeface="Consolas" panose="020B0609020204030204" pitchFamily="49" charset="0"/>
              </a:rPr>
              <a:t>&lt;/head&gt;</a:t>
            </a:r>
            <a:br>
              <a:rPr lang="en-US" dirty="0">
                <a:solidFill>
                  <a:schemeClr val="bg1"/>
                </a:solidFill>
              </a:rPr>
            </a:br>
            <a:r>
              <a:rPr lang="en-US" b="0" i="0" dirty="0">
                <a:solidFill>
                  <a:schemeClr val="bg1"/>
                </a:solidFill>
                <a:effectLst/>
                <a:latin typeface="Consolas" panose="020B0609020204030204" pitchFamily="49" charset="0"/>
              </a:rPr>
              <a:t>&lt;body&gt;</a:t>
            </a:r>
            <a:br>
              <a:rPr lang="en-US" dirty="0">
                <a:solidFill>
                  <a:schemeClr val="bg1"/>
                </a:solidFill>
              </a:rPr>
            </a:br>
            <a:br>
              <a:rPr lang="en-US" dirty="0">
                <a:solidFill>
                  <a:schemeClr val="bg1"/>
                </a:solidFill>
              </a:rPr>
            </a:br>
            <a:r>
              <a:rPr lang="en-US" b="0" i="0" dirty="0">
                <a:solidFill>
                  <a:schemeClr val="bg1"/>
                </a:solidFill>
                <a:effectLst/>
                <a:latin typeface="Consolas" panose="020B0609020204030204" pitchFamily="49" charset="0"/>
              </a:rPr>
              <a:t>&lt;h1&gt;This is a Heading&lt;/h1&gt;</a:t>
            </a:r>
            <a:br>
              <a:rPr lang="en-US" dirty="0">
                <a:solidFill>
                  <a:schemeClr val="bg1"/>
                </a:solidFill>
              </a:rPr>
            </a:br>
            <a:r>
              <a:rPr lang="en-US" b="0" i="0" dirty="0">
                <a:solidFill>
                  <a:schemeClr val="bg1"/>
                </a:solidFill>
                <a:effectLst/>
                <a:latin typeface="Consolas" panose="020B0609020204030204" pitchFamily="49" charset="0"/>
              </a:rPr>
              <a:t>&lt;p&gt;This is a paragraph.&lt;/p&gt;</a:t>
            </a:r>
            <a:br>
              <a:rPr lang="en-US" dirty="0">
                <a:solidFill>
                  <a:schemeClr val="bg1"/>
                </a:solidFill>
              </a:rPr>
            </a:br>
            <a:br>
              <a:rPr lang="en-US" dirty="0">
                <a:solidFill>
                  <a:schemeClr val="bg1"/>
                </a:solidFill>
              </a:rPr>
            </a:br>
            <a:r>
              <a:rPr lang="en-US" b="0" i="0" dirty="0">
                <a:solidFill>
                  <a:schemeClr val="bg1"/>
                </a:solidFill>
                <a:effectLst/>
                <a:latin typeface="Consolas" panose="020B0609020204030204" pitchFamily="49" charset="0"/>
              </a:rPr>
              <a:t>&lt;/body&gt;</a:t>
            </a:r>
            <a:br>
              <a:rPr lang="en-US" dirty="0">
                <a:solidFill>
                  <a:schemeClr val="bg1"/>
                </a:solidFill>
              </a:rPr>
            </a:br>
            <a:r>
              <a:rPr lang="en-US" b="0" i="0" dirty="0">
                <a:solidFill>
                  <a:schemeClr val="bg1"/>
                </a:solidFill>
                <a:effectLst/>
                <a:latin typeface="Consolas" panose="020B0609020204030204" pitchFamily="49" charset="0"/>
              </a:rPr>
              <a:t>&lt;/html&gt;</a:t>
            </a:r>
            <a:endParaRPr lang="en-PH" dirty="0">
              <a:solidFill>
                <a:schemeClr val="bg1"/>
              </a:solidFill>
            </a:endParaRPr>
          </a:p>
        </p:txBody>
      </p:sp>
    </p:spTree>
    <p:extLst>
      <p:ext uri="{BB962C8B-B14F-4D97-AF65-F5344CB8AC3E}">
        <p14:creationId xmlns:p14="http://schemas.microsoft.com/office/powerpoint/2010/main" val="4060548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17" name="TextBox 16">
            <a:extLst>
              <a:ext uri="{FF2B5EF4-FFF2-40B4-BE49-F238E27FC236}">
                <a16:creationId xmlns:a16="http://schemas.microsoft.com/office/drawing/2014/main" id="{343089EC-15F1-D5E6-8E0E-EB0488E14A75}"/>
              </a:ext>
            </a:extLst>
          </p:cNvPr>
          <p:cNvSpPr txBox="1"/>
          <p:nvPr/>
        </p:nvSpPr>
        <p:spPr>
          <a:xfrm>
            <a:off x="459082" y="539112"/>
            <a:ext cx="11273835" cy="727571"/>
          </a:xfrm>
          <a:prstGeom prst="rect">
            <a:avLst/>
          </a:prstGeom>
          <a:noFill/>
        </p:spPr>
        <p:txBody>
          <a:bodyPr wrap="square">
            <a:spAutoFit/>
          </a:bodyPr>
          <a:lstStyle/>
          <a:p>
            <a:pPr marL="0" marR="0">
              <a:lnSpc>
                <a:spcPct val="200000"/>
              </a:lnSpc>
              <a:spcBef>
                <a:spcPts val="1440"/>
              </a:spcBef>
              <a:spcAft>
                <a:spcPts val="1440"/>
              </a:spcAft>
            </a:pPr>
            <a:r>
              <a:rPr lang="en-US" sz="2400" kern="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Example of Favicons</a:t>
            </a:r>
          </a:p>
        </p:txBody>
      </p:sp>
      <p:pic>
        <p:nvPicPr>
          <p:cNvPr id="3" name="Picture 2">
            <a:extLst>
              <a:ext uri="{FF2B5EF4-FFF2-40B4-BE49-F238E27FC236}">
                <a16:creationId xmlns:a16="http://schemas.microsoft.com/office/drawing/2014/main" id="{DE18896A-B1CA-7436-0673-A23171475694}"/>
              </a:ext>
            </a:extLst>
          </p:cNvPr>
          <p:cNvPicPr>
            <a:picLocks noChangeAspect="1"/>
          </p:cNvPicPr>
          <p:nvPr/>
        </p:nvPicPr>
        <p:blipFill>
          <a:blip r:embed="rId2"/>
          <a:stretch>
            <a:fillRect/>
          </a:stretch>
        </p:blipFill>
        <p:spPr>
          <a:xfrm>
            <a:off x="3158825" y="1564619"/>
            <a:ext cx="4661579" cy="4661579"/>
          </a:xfrm>
          <a:prstGeom prst="rect">
            <a:avLst/>
          </a:prstGeom>
        </p:spPr>
      </p:pic>
    </p:spTree>
    <p:extLst>
      <p:ext uri="{BB962C8B-B14F-4D97-AF65-F5344CB8AC3E}">
        <p14:creationId xmlns:p14="http://schemas.microsoft.com/office/powerpoint/2010/main" val="32732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1" name="Text Placeholder 2">
            <a:extLst>
              <a:ext uri="{FF2B5EF4-FFF2-40B4-BE49-F238E27FC236}">
                <a16:creationId xmlns:a16="http://schemas.microsoft.com/office/drawing/2014/main" id="{CF7F4C34-C1B6-D8BB-000C-C9E54CC67A9F}"/>
              </a:ext>
            </a:extLst>
          </p:cNvPr>
          <p:cNvSpPr txBox="1">
            <a:spLocks/>
          </p:cNvSpPr>
          <p:nvPr/>
        </p:nvSpPr>
        <p:spPr>
          <a:xfrm>
            <a:off x="892035" y="801155"/>
            <a:ext cx="10437604" cy="7711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What is the purpose of Favicon?</a:t>
            </a:r>
          </a:p>
          <a:p>
            <a:endParaRPr lang="en-US" sz="1800" dirty="0"/>
          </a:p>
        </p:txBody>
      </p:sp>
      <p:sp>
        <p:nvSpPr>
          <p:cNvPr id="13" name="Text Placeholder 2">
            <a:extLst>
              <a:ext uri="{FF2B5EF4-FFF2-40B4-BE49-F238E27FC236}">
                <a16:creationId xmlns:a16="http://schemas.microsoft.com/office/drawing/2014/main" id="{57547EF9-64F3-4C0B-1E01-A63BA860C31A}"/>
              </a:ext>
            </a:extLst>
          </p:cNvPr>
          <p:cNvSpPr txBox="1">
            <a:spLocks/>
          </p:cNvSpPr>
          <p:nvPr/>
        </p:nvSpPr>
        <p:spPr>
          <a:xfrm>
            <a:off x="1345518" y="4031291"/>
            <a:ext cx="10437604" cy="19133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Box 6">
            <a:extLst>
              <a:ext uri="{FF2B5EF4-FFF2-40B4-BE49-F238E27FC236}">
                <a16:creationId xmlns:a16="http://schemas.microsoft.com/office/drawing/2014/main" id="{4CF668F2-1DBC-7FA0-3C09-1D0515D25D23}"/>
              </a:ext>
            </a:extLst>
          </p:cNvPr>
          <p:cNvSpPr txBox="1"/>
          <p:nvPr/>
        </p:nvSpPr>
        <p:spPr>
          <a:xfrm>
            <a:off x="1345517" y="1775936"/>
            <a:ext cx="9984121" cy="3416320"/>
          </a:xfrm>
          <a:prstGeom prst="rect">
            <a:avLst/>
          </a:prstGeom>
          <a:noFill/>
        </p:spPr>
        <p:txBody>
          <a:bodyPr wrap="square">
            <a:spAutoFit/>
          </a:bodyPr>
          <a:lstStyle/>
          <a:p>
            <a:r>
              <a:rPr lang="en-US" sz="3600" dirty="0">
                <a:solidFill>
                  <a:schemeClr val="accent3"/>
                </a:solidFill>
              </a:rPr>
              <a:t>A favicon is a small 16x16 pixel icon that serves as branding for your website. It’s main purpose is to help visitors locate your page easier when they have multiple tabs open. Due to their  size, favicons work best as simple images or one-to-three characters or text.</a:t>
            </a:r>
          </a:p>
        </p:txBody>
      </p:sp>
    </p:spTree>
    <p:extLst>
      <p:ext uri="{BB962C8B-B14F-4D97-AF65-F5344CB8AC3E}">
        <p14:creationId xmlns:p14="http://schemas.microsoft.com/office/powerpoint/2010/main" val="278220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13" name="Text Placeholder 2">
            <a:extLst>
              <a:ext uri="{FF2B5EF4-FFF2-40B4-BE49-F238E27FC236}">
                <a16:creationId xmlns:a16="http://schemas.microsoft.com/office/drawing/2014/main" id="{57547EF9-64F3-4C0B-1E01-A63BA860C31A}"/>
              </a:ext>
            </a:extLst>
          </p:cNvPr>
          <p:cNvSpPr txBox="1">
            <a:spLocks/>
          </p:cNvSpPr>
          <p:nvPr/>
        </p:nvSpPr>
        <p:spPr>
          <a:xfrm>
            <a:off x="1345518" y="4031291"/>
            <a:ext cx="10437604" cy="19133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TextBox 17">
            <a:extLst>
              <a:ext uri="{FF2B5EF4-FFF2-40B4-BE49-F238E27FC236}">
                <a16:creationId xmlns:a16="http://schemas.microsoft.com/office/drawing/2014/main" id="{5A8D5FBA-0CF5-DB13-98D9-7BA0DCC188D8}"/>
              </a:ext>
            </a:extLst>
          </p:cNvPr>
          <p:cNvSpPr txBox="1"/>
          <p:nvPr/>
        </p:nvSpPr>
        <p:spPr>
          <a:xfrm>
            <a:off x="892033" y="549622"/>
            <a:ext cx="6724249" cy="833433"/>
          </a:xfrm>
          <a:prstGeom prst="rect">
            <a:avLst/>
          </a:prstGeom>
          <a:noFill/>
        </p:spPr>
        <p:txBody>
          <a:bodyPr wrap="square">
            <a:spAutoFit/>
          </a:bodyPr>
          <a:lstStyle/>
          <a:p>
            <a:pPr marL="0" marR="0">
              <a:lnSpc>
                <a:spcPct val="200000"/>
              </a:lnSpc>
              <a:spcBef>
                <a:spcPts val="1440"/>
              </a:spcBef>
              <a:spcAft>
                <a:spcPts val="1440"/>
              </a:spcAft>
            </a:pPr>
            <a:r>
              <a:rPr lang="en-US"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What happens if you don’t have a favicons?</a:t>
            </a:r>
            <a:endParaRPr lang="en-U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1261C96-3054-D35F-2234-8E81F41E7783}"/>
              </a:ext>
            </a:extLst>
          </p:cNvPr>
          <p:cNvSpPr txBox="1"/>
          <p:nvPr/>
        </p:nvSpPr>
        <p:spPr>
          <a:xfrm>
            <a:off x="1449657" y="1820540"/>
            <a:ext cx="9222059" cy="3416320"/>
          </a:xfrm>
          <a:prstGeom prst="rect">
            <a:avLst/>
          </a:prstGeom>
          <a:noFill/>
        </p:spPr>
        <p:txBody>
          <a:bodyPr wrap="square">
            <a:spAutoFit/>
          </a:bodyPr>
          <a:lstStyle/>
          <a:p>
            <a:r>
              <a:rPr lang="en-US" sz="3600" dirty="0">
                <a:solidFill>
                  <a:schemeClr val="accent3"/>
                </a:solidFill>
              </a:rPr>
              <a:t>Without them, our open browser tabs feel empty. We’re left with a bunch of grey space with text, which is far from noteworthy. Favicons provide visual cues that help people recognize and more importantly remember you brand.</a:t>
            </a:r>
          </a:p>
        </p:txBody>
      </p:sp>
    </p:spTree>
    <p:extLst>
      <p:ext uri="{BB962C8B-B14F-4D97-AF65-F5344CB8AC3E}">
        <p14:creationId xmlns:p14="http://schemas.microsoft.com/office/powerpoint/2010/main" val="959033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73</TotalTime>
  <Words>339</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Arial Nova</vt:lpstr>
      <vt:lpstr>Biome</vt:lpstr>
      <vt:lpstr>Biome Light</vt:lpstr>
      <vt:lpstr>Calibri</vt:lpstr>
      <vt:lpstr>Consolas</vt:lpstr>
      <vt:lpstr>Segoe UI</vt:lpstr>
      <vt:lpstr>Verdana</vt:lpstr>
      <vt:lpstr>Office Theme</vt:lpstr>
      <vt:lpstr>HTML</vt:lpstr>
      <vt:lpstr>What is a Favicon?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Chazel Honrejas</dc:creator>
  <cp:lastModifiedBy>acer</cp:lastModifiedBy>
  <cp:revision>3</cp:revision>
  <dcterms:created xsi:type="dcterms:W3CDTF">2023-11-27T11:49:39Z</dcterms:created>
  <dcterms:modified xsi:type="dcterms:W3CDTF">2023-11-28T01:37:25Z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